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0" r:id="rId6"/>
    <p:sldId id="261" r:id="rId7"/>
    <p:sldId id="268" r:id="rId8"/>
    <p:sldId id="271" r:id="rId9"/>
    <p:sldId id="285" r:id="rId10"/>
    <p:sldId id="286" r:id="rId11"/>
    <p:sldId id="287" r:id="rId12"/>
    <p:sldId id="275" r:id="rId13"/>
    <p:sldId id="288" r:id="rId14"/>
    <p:sldId id="289" r:id="rId15"/>
    <p:sldId id="290" r:id="rId16"/>
  </p:sldIdLst>
  <p:sldSz cx="9144000" cy="5143500" type="screen16x9"/>
  <p:notesSz cx="6858000" cy="9144000"/>
  <p:embeddedFontLst>
    <p:embeddedFont>
      <p:font typeface="Muli Regular" panose="020B0604020202020204" charset="0"/>
      <p:regular r:id="rId18"/>
      <p:bold r:id="rId19"/>
      <p:italic r:id="rId20"/>
      <p:boldItalic r:id="rId21"/>
    </p:embeddedFont>
    <p:embeddedFont>
      <p:font typeface="Poppins" panose="020B0604020202020204" charset="0"/>
      <p:regular r:id="rId22"/>
      <p:bold r:id="rId23"/>
      <p:italic r:id="rId24"/>
      <p:boldItalic r:id="rId25"/>
    </p:embeddedFont>
    <p:embeddedFont>
      <p:font typeface="Poppins Light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AEFC06-5BE6-4B74-87A7-15E09D16BB6B}">
  <a:tblStyle styleId="{24AEFC06-5BE6-4B74-87A7-15E09D16BB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8" d="100"/>
          <a:sy n="128" d="100"/>
        </p:scale>
        <p:origin x="45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2142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9288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815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2832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47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541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1150" y="1759800"/>
            <a:ext cx="4371926" cy="321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50275" y="2175625"/>
            <a:ext cx="3879000" cy="2870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 sz="1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9349" y="2301324"/>
            <a:ext cx="3702249" cy="26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58204" y="2372421"/>
            <a:ext cx="3533400" cy="26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2993928" y="2082325"/>
            <a:ext cx="2392500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2725" y="2225700"/>
            <a:ext cx="3118876" cy="276539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170" y="2518284"/>
            <a:ext cx="3450425" cy="24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 Regular"/>
              <a:buChar char="●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 Regular"/>
              <a:buChar char="○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 Regular"/>
              <a:buChar char="■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●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○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■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●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○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■"/>
              <a:defRPr sz="2200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Developing A</a:t>
            </a:r>
            <a:br>
              <a:rPr lang="en-US" sz="5400" dirty="0"/>
            </a:br>
            <a:r>
              <a:rPr lang="en-US" sz="5400" dirty="0"/>
              <a:t>Business Continuity Plan</a:t>
            </a:r>
            <a:endParaRPr sz="5400" dirty="0"/>
          </a:p>
        </p:txBody>
      </p:sp>
      <p:pic>
        <p:nvPicPr>
          <p:cNvPr id="3" name="Picture 2" descr="A picture containing clock&#10;&#10;Description automatically generated">
            <a:extLst>
              <a:ext uri="{FF2B5EF4-FFF2-40B4-BE49-F238E27FC236}">
                <a16:creationId xmlns:a16="http://schemas.microsoft.com/office/drawing/2014/main" id="{02BE5E9E-9642-4BD1-B0F3-8BFF3DF48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6" y="4225717"/>
            <a:ext cx="28575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 idx="4294967295"/>
          </p:nvPr>
        </p:nvSpPr>
        <p:spPr>
          <a:xfrm>
            <a:off x="362027" y="60533"/>
            <a:ext cx="8532845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br>
              <a:rPr lang="en-US" sz="3000"/>
            </a:br>
            <a:r>
              <a:rPr lang="en-US" sz="3000"/>
              <a:t>How will my team collaborate and communicate while working remotely?</a:t>
            </a:r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4294967295"/>
          </p:nvPr>
        </p:nvSpPr>
        <p:spPr>
          <a:xfrm>
            <a:off x="-34522" y="1468283"/>
            <a:ext cx="4791300" cy="31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03300" lvl="2" indent="0" fontAlgn="base">
              <a:buNone/>
            </a:pPr>
            <a:r>
              <a:rPr lang="en-US" sz="1200" b="1" dirty="0"/>
              <a:t>Email and Phone</a:t>
            </a:r>
            <a:r>
              <a:rPr lang="en-US" sz="1200" dirty="0"/>
              <a:t> – best suited for teams that need to communicate only rarely (1/day or less) and work on files that do not require high degrees of interaction.</a:t>
            </a:r>
          </a:p>
          <a:p>
            <a:pPr marL="1003300" lvl="2" indent="0" fontAlgn="base">
              <a:buNone/>
            </a:pPr>
            <a:endParaRPr lang="en-US" sz="1200" b="1" dirty="0"/>
          </a:p>
          <a:p>
            <a:pPr marL="1003300" lvl="2" indent="0" fontAlgn="base">
              <a:buNone/>
            </a:pPr>
            <a:r>
              <a:rPr lang="en-US" sz="1200" b="1" dirty="0"/>
              <a:t>Microsoft Teams</a:t>
            </a:r>
            <a:r>
              <a:rPr lang="en-US" sz="1200" dirty="0"/>
              <a:t> – Provided at no additional cost for the majority of Office 365 Business and Enterprise plans.  It’s a complex product – many layers, and many ways to extend its usefulness.  </a:t>
            </a:r>
          </a:p>
          <a:p>
            <a:pPr marL="1003300" lvl="2" indent="0" fontAlgn="base">
              <a:buNone/>
            </a:pPr>
            <a:endParaRPr lang="en-US" sz="1200" b="1" dirty="0"/>
          </a:p>
          <a:p>
            <a:pPr marL="1003300" lvl="2" indent="0" fontAlgn="base">
              <a:buNone/>
            </a:pPr>
            <a:r>
              <a:rPr lang="en-US" sz="1200" b="1" dirty="0"/>
              <a:t>Slack </a:t>
            </a:r>
            <a:r>
              <a:rPr lang="en-US" sz="1200" dirty="0"/>
              <a:t>– Slack is the more lightweight / mobile team collaboration platform.  It was born in the software engineering world, and is more suited for teams using Google Apps.</a:t>
            </a: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065326F2-F07B-4806-8229-D0F7154EB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6" y="4225717"/>
            <a:ext cx="2857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73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86D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ctrTitle" idx="4294967295"/>
          </p:nvPr>
        </p:nvSpPr>
        <p:spPr>
          <a:xfrm>
            <a:off x="437916" y="1991850"/>
            <a:ext cx="6007671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6000" dirty="0">
                <a:solidFill>
                  <a:srgbClr val="FFFFFF"/>
                </a:solidFill>
              </a:rPr>
              <a:t>Final thoughts and a personal note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4" name="Picture 3" descr="A picture containing clock&#10;&#10;Description automatically generated">
            <a:extLst>
              <a:ext uri="{FF2B5EF4-FFF2-40B4-BE49-F238E27FC236}">
                <a16:creationId xmlns:a16="http://schemas.microsoft.com/office/drawing/2014/main" id="{C5EDC998-FD75-4F48-B6ED-2D8524089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6" y="4225717"/>
            <a:ext cx="2857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76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title"/>
          </p:nvPr>
        </p:nvSpPr>
        <p:spPr>
          <a:xfrm>
            <a:off x="636347" y="2895057"/>
            <a:ext cx="5167293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br>
              <a:rPr lang="en-US" sz="4500" dirty="0"/>
            </a:br>
            <a:r>
              <a:rPr lang="en-US" sz="4500" dirty="0"/>
              <a:t>This is a marathon, not a sprint.  It’s not going to be over in a week.  Or two.</a:t>
            </a:r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C370BCC2-465E-42BB-A173-6E05531CC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6" y="4225717"/>
            <a:ext cx="28575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title"/>
          </p:nvPr>
        </p:nvSpPr>
        <p:spPr>
          <a:xfrm>
            <a:off x="526248" y="1382164"/>
            <a:ext cx="8890206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br>
              <a:rPr lang="en-US" sz="4500" dirty="0"/>
            </a:br>
            <a:br>
              <a:rPr lang="en-US" sz="4400" dirty="0"/>
            </a:br>
            <a:r>
              <a:rPr lang="en-US" dirty="0"/>
              <a:t>Take care of yourself and those around you:</a:t>
            </a:r>
            <a:br>
              <a:rPr lang="en-US" dirty="0"/>
            </a:br>
            <a:endParaRPr lang="en-US" sz="4500" dirty="0"/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C370BCC2-465E-42BB-A173-6E05531CC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6" y="4225717"/>
            <a:ext cx="2857500" cy="857250"/>
          </a:xfrm>
          <a:prstGeom prst="rect">
            <a:avLst/>
          </a:prstGeom>
        </p:spPr>
      </p:pic>
      <p:sp>
        <p:nvSpPr>
          <p:cNvPr id="5" name="Google Shape;296;p35">
            <a:extLst>
              <a:ext uri="{FF2B5EF4-FFF2-40B4-BE49-F238E27FC236}">
                <a16:creationId xmlns:a16="http://schemas.microsoft.com/office/drawing/2014/main" id="{00BEE355-E8D5-424F-A384-0B789E1093F5}"/>
              </a:ext>
            </a:extLst>
          </p:cNvPr>
          <p:cNvSpPr txBox="1">
            <a:spLocks/>
          </p:cNvSpPr>
          <p:nvPr/>
        </p:nvSpPr>
        <p:spPr>
          <a:xfrm>
            <a:off x="1031966" y="1497664"/>
            <a:ext cx="4536544" cy="14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 Regular"/>
              <a:buChar char="●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 Regular"/>
              <a:buChar char="○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 Regular"/>
              <a:buChar char="■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●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○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■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●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○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■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Social connections – FaceTime / Skype</a:t>
            </a:r>
          </a:p>
          <a:p>
            <a:pPr marL="0" indent="0">
              <a:buNone/>
            </a:pPr>
            <a:endParaRPr lang="en-US" sz="1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Daily check-ins to friends and family – especially older family</a:t>
            </a:r>
          </a:p>
          <a:p>
            <a:pPr marL="0" indent="0">
              <a:buNone/>
            </a:pPr>
            <a:endParaRPr lang="en-US" sz="1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Exercise!</a:t>
            </a:r>
          </a:p>
          <a:p>
            <a:pPr marL="0" indent="0">
              <a:buNone/>
            </a:pPr>
            <a:endParaRPr lang="en-US" sz="1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Daylight!</a:t>
            </a:r>
          </a:p>
          <a:p>
            <a:pPr marL="0" indent="0">
              <a:buNone/>
            </a:pPr>
            <a:endParaRPr lang="en-US" sz="1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Get up and stretch</a:t>
            </a:r>
          </a:p>
          <a:p>
            <a:pPr marL="0" indent="0">
              <a:buNone/>
            </a:pPr>
            <a:endParaRPr lang="en-US" sz="1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1000" b="1" dirty="0">
                <a:solidFill>
                  <a:srgbClr val="FFFFFF"/>
                </a:solidFill>
              </a:rPr>
              <a:t>Social media distancing – just as important as social distancing!</a:t>
            </a:r>
          </a:p>
        </p:txBody>
      </p:sp>
    </p:spTree>
    <p:extLst>
      <p:ext uri="{BB962C8B-B14F-4D97-AF65-F5344CB8AC3E}">
        <p14:creationId xmlns:p14="http://schemas.microsoft.com/office/powerpoint/2010/main" val="3840346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title"/>
          </p:nvPr>
        </p:nvSpPr>
        <p:spPr>
          <a:xfrm>
            <a:off x="253794" y="1348574"/>
            <a:ext cx="8890206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br>
              <a:rPr lang="en-US" sz="4500" dirty="0"/>
            </a:br>
            <a:br>
              <a:rPr lang="en-US" sz="4400" dirty="0"/>
            </a:br>
            <a:r>
              <a:rPr lang="en-US" dirty="0"/>
              <a:t>It will end, eventually!</a:t>
            </a:r>
            <a:br>
              <a:rPr lang="en-US" dirty="0"/>
            </a:br>
            <a:endParaRPr lang="en-US" sz="4500" dirty="0"/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C370BCC2-465E-42BB-A173-6E05531CC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6" y="4225717"/>
            <a:ext cx="2857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27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title"/>
          </p:nvPr>
        </p:nvSpPr>
        <p:spPr>
          <a:xfrm>
            <a:off x="429211" y="1324348"/>
            <a:ext cx="8890206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br>
              <a:rPr lang="en-US" sz="3000" dirty="0"/>
            </a:b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Facebook Group – Gwinnett / Coronavirus Community Assistance</a:t>
            </a:r>
            <a:br>
              <a:rPr lang="en-US" sz="3000" dirty="0"/>
            </a:br>
            <a:br>
              <a:rPr lang="en-US" sz="3000" dirty="0"/>
            </a:br>
            <a:endParaRPr lang="en-US" sz="3000" dirty="0"/>
          </a:p>
        </p:txBody>
      </p:sp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C370BCC2-465E-42BB-A173-6E05531CC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6" y="4225717"/>
            <a:ext cx="2857500" cy="857250"/>
          </a:xfrm>
          <a:prstGeom prst="rect">
            <a:avLst/>
          </a:prstGeom>
        </p:spPr>
      </p:pic>
      <p:sp>
        <p:nvSpPr>
          <p:cNvPr id="5" name="Google Shape;296;p35">
            <a:extLst>
              <a:ext uri="{FF2B5EF4-FFF2-40B4-BE49-F238E27FC236}">
                <a16:creationId xmlns:a16="http://schemas.microsoft.com/office/drawing/2014/main" id="{00BEE355-E8D5-424F-A384-0B789E1093F5}"/>
              </a:ext>
            </a:extLst>
          </p:cNvPr>
          <p:cNvSpPr txBox="1">
            <a:spLocks/>
          </p:cNvSpPr>
          <p:nvPr/>
        </p:nvSpPr>
        <p:spPr>
          <a:xfrm>
            <a:off x="778173" y="1865324"/>
            <a:ext cx="4536544" cy="14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 Regular"/>
              <a:buChar char="●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 Regular"/>
              <a:buChar char="○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 Regular"/>
              <a:buChar char="■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●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○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■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●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○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■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Business of the Day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(sign-up for marketing &amp; gift cards)</a:t>
            </a:r>
          </a:p>
          <a:p>
            <a:pPr marL="0" indent="0">
              <a:buNone/>
            </a:pPr>
            <a:endParaRPr lang="en-US" sz="20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Offers and Requests for assistance</a:t>
            </a:r>
          </a:p>
        </p:txBody>
      </p:sp>
    </p:spTree>
    <p:extLst>
      <p:ext uri="{BB962C8B-B14F-4D97-AF65-F5344CB8AC3E}">
        <p14:creationId xmlns:p14="http://schemas.microsoft.com/office/powerpoint/2010/main" val="37965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57200" y="282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News to Date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-128762" y="1380040"/>
            <a:ext cx="5215812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584200" lvl="1" indent="0" fontAlgn="base">
              <a:buNone/>
            </a:pPr>
            <a:r>
              <a:rPr lang="en-US" b="1" dirty="0"/>
              <a:t>National: </a:t>
            </a:r>
            <a:r>
              <a:rPr lang="en-US" dirty="0"/>
              <a:t>San Francisco Mayor issues a </a:t>
            </a:r>
          </a:p>
          <a:p>
            <a:pPr marL="584200" lvl="1" indent="0" fontAlgn="base">
              <a:buNone/>
            </a:pPr>
            <a:r>
              <a:rPr lang="en-US" dirty="0"/>
              <a:t>Shelter-in-place order for 3 weeks.</a:t>
            </a:r>
          </a:p>
          <a:p>
            <a:pPr marL="584200" lvl="1" indent="0" fontAlgn="base">
              <a:buNone/>
            </a:pPr>
            <a:endParaRPr lang="en-US" dirty="0"/>
          </a:p>
          <a:p>
            <a:pPr marL="584200" lvl="1" indent="0" fontAlgn="base">
              <a:buNone/>
            </a:pPr>
            <a:r>
              <a:rPr lang="en-US" b="1" dirty="0"/>
              <a:t>State:</a:t>
            </a:r>
            <a:r>
              <a:rPr lang="en-US" dirty="0"/>
              <a:t> Governor Kemp granted emergency powers.  All GA schools shut thru 3/31.</a:t>
            </a:r>
          </a:p>
          <a:p>
            <a:pPr marL="584200" lvl="1" indent="0" fontAlgn="base">
              <a:buNone/>
            </a:pPr>
            <a:endParaRPr lang="en-US" dirty="0"/>
          </a:p>
          <a:p>
            <a:pPr marL="584200" lvl="1" indent="0" fontAlgn="base">
              <a:buNone/>
            </a:pPr>
            <a:r>
              <a:rPr lang="en-US" b="1" dirty="0"/>
              <a:t>Local: </a:t>
            </a:r>
            <a:r>
              <a:rPr lang="en-US" dirty="0"/>
              <a:t>City of Smyrna shut down all </a:t>
            </a:r>
          </a:p>
          <a:p>
            <a:pPr marL="584200" lvl="1" indent="0" fontAlgn="base">
              <a:buNone/>
            </a:pPr>
            <a:r>
              <a:rPr lang="en-US" dirty="0"/>
              <a:t>non-essential buildings to the public.</a:t>
            </a: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1F0419C8-CC1D-4DC4-B4DB-49EE155CD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6" y="4225717"/>
            <a:ext cx="28575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 idx="4294967295"/>
          </p:nvPr>
        </p:nvSpPr>
        <p:spPr>
          <a:xfrm>
            <a:off x="685800" y="-119487"/>
            <a:ext cx="6894389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What’s the Goal?</a:t>
            </a:r>
            <a:endParaRPr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4294967295"/>
          </p:nvPr>
        </p:nvSpPr>
        <p:spPr>
          <a:xfrm>
            <a:off x="249128" y="1113720"/>
            <a:ext cx="4791300" cy="31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endParaRPr lang="en-US" dirty="0"/>
          </a:p>
          <a:p>
            <a:pPr marL="546100" lvl="1" indent="0" fontAlgn="base">
              <a:buNone/>
            </a:pPr>
            <a:r>
              <a:rPr lang="en-US" sz="1600" b="1" dirty="0">
                <a:solidFill>
                  <a:schemeClr val="bg2"/>
                </a:solidFill>
              </a:rPr>
              <a:t>Highest</a:t>
            </a:r>
            <a:r>
              <a:rPr lang="en-US" sz="1600" dirty="0"/>
              <a:t> possible productivity with </a:t>
            </a:r>
            <a:r>
              <a:rPr lang="en-US" sz="1600" b="1" dirty="0">
                <a:solidFill>
                  <a:schemeClr val="bg2"/>
                </a:solidFill>
              </a:rPr>
              <a:t>lowest</a:t>
            </a:r>
            <a:r>
              <a:rPr lang="en-US" sz="1600" dirty="0"/>
              <a:t> risk to employees, clients, vendors</a:t>
            </a:r>
          </a:p>
          <a:p>
            <a:pPr marL="546100" lvl="1" indent="0" fontAlgn="base">
              <a:buNone/>
            </a:pPr>
            <a:endParaRPr lang="en-US" sz="1600" dirty="0"/>
          </a:p>
          <a:p>
            <a:pPr marL="546100" lvl="1" indent="0" fontAlgn="base">
              <a:buNone/>
            </a:pPr>
            <a:r>
              <a:rPr lang="en-US" sz="1600" dirty="0"/>
              <a:t>All information work is </a:t>
            </a:r>
            <a:r>
              <a:rPr lang="en-US" sz="1600" b="1" dirty="0">
                <a:solidFill>
                  <a:schemeClr val="bg2"/>
                </a:solidFill>
              </a:rPr>
              <a:t>done at home</a:t>
            </a:r>
            <a:r>
              <a:rPr lang="en-US" sz="1600" dirty="0"/>
              <a:t>, all critical physical work is </a:t>
            </a:r>
            <a:r>
              <a:rPr lang="en-US" sz="1600" b="1" dirty="0">
                <a:solidFill>
                  <a:schemeClr val="bg2"/>
                </a:solidFill>
              </a:rPr>
              <a:t>done at the office.</a:t>
            </a: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9" name="Picture 8" descr="A picture containing clock&#10;&#10;Description automatically generated">
            <a:extLst>
              <a:ext uri="{FF2B5EF4-FFF2-40B4-BE49-F238E27FC236}">
                <a16:creationId xmlns:a16="http://schemas.microsoft.com/office/drawing/2014/main" id="{065326F2-F07B-4806-8229-D0F7154EB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6" y="4225717"/>
            <a:ext cx="28575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0;p16">
            <a:extLst>
              <a:ext uri="{FF2B5EF4-FFF2-40B4-BE49-F238E27FC236}">
                <a16:creationId xmlns:a16="http://schemas.microsoft.com/office/drawing/2014/main" id="{D6724A26-D271-4CB6-B73F-5D60D8EA432C}"/>
              </a:ext>
            </a:extLst>
          </p:cNvPr>
          <p:cNvSpPr txBox="1">
            <a:spLocks/>
          </p:cNvSpPr>
          <p:nvPr/>
        </p:nvSpPr>
        <p:spPr>
          <a:xfrm>
            <a:off x="-219300" y="1401103"/>
            <a:ext cx="4791300" cy="3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 Regular"/>
              <a:buChar char="●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 Regular"/>
              <a:buChar char="○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 Regular"/>
              <a:buChar char="■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●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○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■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●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○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■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marL="546100" lvl="1" indent="0" fontAlgn="base">
              <a:buNone/>
            </a:pPr>
            <a:r>
              <a:rPr lang="en-US" sz="1600" b="1" dirty="0"/>
              <a:t>Informational: </a:t>
            </a:r>
            <a:r>
              <a:rPr lang="en-US" sz="1600" dirty="0"/>
              <a:t>All employees could work from home if proper steps are taken.</a:t>
            </a:r>
          </a:p>
          <a:p>
            <a:pPr marL="546100" lvl="1" indent="0" fontAlgn="base">
              <a:buNone/>
            </a:pPr>
            <a:endParaRPr lang="en-US" sz="1600" dirty="0"/>
          </a:p>
          <a:p>
            <a:pPr marL="546100" lvl="1" indent="0" fontAlgn="base">
              <a:buNone/>
            </a:pPr>
            <a:r>
              <a:rPr lang="en-US" sz="1600" b="1" dirty="0"/>
              <a:t>Hybrid:</a:t>
            </a:r>
            <a:r>
              <a:rPr lang="en-US" sz="1600" dirty="0"/>
              <a:t> Some can work remotely, and some must be on site.</a:t>
            </a:r>
          </a:p>
          <a:p>
            <a:pPr marL="546100" lvl="1" indent="0" fontAlgn="base">
              <a:buNone/>
            </a:pPr>
            <a:endParaRPr lang="en-US" sz="1600" dirty="0"/>
          </a:p>
          <a:p>
            <a:pPr marL="546100" lvl="1" indent="0" fontAlgn="base">
              <a:buNone/>
            </a:pPr>
            <a:r>
              <a:rPr lang="en-US" sz="1600" b="1" dirty="0"/>
              <a:t>Physical: </a:t>
            </a:r>
            <a:r>
              <a:rPr lang="en-US" sz="1600" dirty="0"/>
              <a:t>Our business operations require all staff to work on site.</a:t>
            </a:r>
          </a:p>
        </p:txBody>
      </p:sp>
      <p:sp>
        <p:nvSpPr>
          <p:cNvPr id="14" name="Google Shape;79;p16">
            <a:extLst>
              <a:ext uri="{FF2B5EF4-FFF2-40B4-BE49-F238E27FC236}">
                <a16:creationId xmlns:a16="http://schemas.microsoft.com/office/drawing/2014/main" id="{FF628FB7-6D8C-473F-8B97-98E5B8C3013E}"/>
              </a:ext>
            </a:extLst>
          </p:cNvPr>
          <p:cNvSpPr txBox="1">
            <a:spLocks/>
          </p:cNvSpPr>
          <p:nvPr/>
        </p:nvSpPr>
        <p:spPr>
          <a:xfrm>
            <a:off x="297646" y="-119487"/>
            <a:ext cx="861122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fontAlgn="base"/>
            <a:r>
              <a:rPr lang="en-US" sz="2800"/>
              <a:t>Classifying your employees and your business:</a:t>
            </a:r>
            <a:endParaRPr lang="en-US" sz="2800" dirty="0"/>
          </a:p>
        </p:txBody>
      </p:sp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1EB169C0-9A1F-4AE6-8797-724326044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6" y="4225717"/>
            <a:ext cx="28575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86D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ctrTitle" idx="4294967295"/>
          </p:nvPr>
        </p:nvSpPr>
        <p:spPr>
          <a:xfrm>
            <a:off x="434184" y="2765841"/>
            <a:ext cx="6007671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6000" dirty="0">
                <a:solidFill>
                  <a:srgbClr val="FFFFFF"/>
                </a:solidFill>
              </a:rPr>
              <a:t>Technology considerations for working remotely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938E9627-4D81-47C1-B2B3-BBF998DF8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6" y="4225717"/>
            <a:ext cx="28575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" name="Google Shape;79;p16">
            <a:extLst>
              <a:ext uri="{FF2B5EF4-FFF2-40B4-BE49-F238E27FC236}">
                <a16:creationId xmlns:a16="http://schemas.microsoft.com/office/drawing/2014/main" id="{FBFE4218-94E5-491B-908B-45C0182ECCA2}"/>
              </a:ext>
            </a:extLst>
          </p:cNvPr>
          <p:cNvSpPr txBox="1">
            <a:spLocks/>
          </p:cNvSpPr>
          <p:nvPr/>
        </p:nvSpPr>
        <p:spPr>
          <a:xfrm>
            <a:off x="249128" y="-119487"/>
            <a:ext cx="880903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lvl="0" fontAlgn="base"/>
            <a:r>
              <a:rPr lang="en-US" sz="2800" dirty="0"/>
              <a:t>Technology consideration for working remotely:</a:t>
            </a:r>
          </a:p>
        </p:txBody>
      </p:sp>
      <p:sp>
        <p:nvSpPr>
          <p:cNvPr id="12" name="Google Shape;80;p16">
            <a:extLst>
              <a:ext uri="{FF2B5EF4-FFF2-40B4-BE49-F238E27FC236}">
                <a16:creationId xmlns:a16="http://schemas.microsoft.com/office/drawing/2014/main" id="{EBD8DC70-93A7-4325-A96B-A143C8346141}"/>
              </a:ext>
            </a:extLst>
          </p:cNvPr>
          <p:cNvSpPr txBox="1">
            <a:spLocks/>
          </p:cNvSpPr>
          <p:nvPr/>
        </p:nvSpPr>
        <p:spPr>
          <a:xfrm>
            <a:off x="-219300" y="1184633"/>
            <a:ext cx="4791300" cy="3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 Regular"/>
              <a:buChar char="●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 Regular"/>
              <a:buChar char="○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 Regular"/>
              <a:buChar char="■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●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○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■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●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○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■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marL="1003300" lvl="2" indent="0" fontAlgn="base">
              <a:buNone/>
            </a:pPr>
            <a:r>
              <a:rPr lang="en-US" sz="1200" b="1" dirty="0"/>
              <a:t>Work laptops:</a:t>
            </a:r>
            <a:r>
              <a:rPr lang="en-US" sz="1200" dirty="0"/>
              <a:t> Best case scenario – do you have spares?</a:t>
            </a:r>
          </a:p>
          <a:p>
            <a:pPr marL="1003300" lvl="2" indent="0" fontAlgn="base">
              <a:buNone/>
            </a:pPr>
            <a:endParaRPr lang="en-US" sz="1200" dirty="0"/>
          </a:p>
          <a:p>
            <a:pPr marL="1003300" lvl="2" indent="0" fontAlgn="base">
              <a:buNone/>
            </a:pPr>
            <a:r>
              <a:rPr lang="en-US" sz="1200" b="1" dirty="0"/>
              <a:t>Work desktops:</a:t>
            </a:r>
            <a:r>
              <a:rPr lang="en-US" sz="1200" dirty="0"/>
              <a:t> In many cases, employees are taking their desktop PC and peripherals home and plugging them into their home network.</a:t>
            </a:r>
          </a:p>
          <a:p>
            <a:pPr marL="1003300" lvl="2" indent="0" fontAlgn="base">
              <a:buNone/>
            </a:pPr>
            <a:r>
              <a:rPr lang="en-US" sz="1200" dirty="0"/>
              <a:t>  </a:t>
            </a:r>
          </a:p>
          <a:p>
            <a:pPr marL="1003300" lvl="2" indent="0" fontAlgn="base">
              <a:buNone/>
            </a:pPr>
            <a:r>
              <a:rPr lang="en-US" sz="1200" b="1" dirty="0"/>
              <a:t>Tablets:</a:t>
            </a:r>
            <a:r>
              <a:rPr lang="en-US" sz="1200" dirty="0"/>
              <a:t> Employees that carry out most of their business via meetings and phone calls could get away with using a tablet.  Could their laptop shift to another team member, temporarily?</a:t>
            </a:r>
          </a:p>
          <a:p>
            <a:pPr marL="1003300" lvl="2" indent="0" fontAlgn="base">
              <a:buNone/>
            </a:pPr>
            <a:endParaRPr lang="en-US" sz="1200" dirty="0"/>
          </a:p>
          <a:p>
            <a:pPr marL="1003300" lvl="2" indent="0" fontAlgn="base">
              <a:buNone/>
            </a:pPr>
            <a:r>
              <a:rPr lang="en-US" sz="1200" b="1" dirty="0"/>
              <a:t>Home PC’s: </a:t>
            </a:r>
            <a:r>
              <a:rPr lang="en-US" sz="1200" dirty="0"/>
              <a:t>Last resort.  Security concern, IT support concern.  </a:t>
            </a:r>
          </a:p>
        </p:txBody>
      </p:sp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06BD072F-DAF0-4CFE-94F9-A7B82541D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6" y="4225717"/>
            <a:ext cx="28575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title"/>
          </p:nvPr>
        </p:nvSpPr>
        <p:spPr>
          <a:xfrm>
            <a:off x="457200" y="279065"/>
            <a:ext cx="7779864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br>
              <a:rPr lang="en-US" dirty="0"/>
            </a:br>
            <a:r>
              <a:rPr lang="en-US" sz="3000" dirty="0"/>
              <a:t>Do all team members have reliable remote access to my network?</a:t>
            </a:r>
          </a:p>
        </p:txBody>
      </p:sp>
      <p:sp>
        <p:nvSpPr>
          <p:cNvPr id="190" name="Google Shape;190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Google Shape;80;p16">
            <a:extLst>
              <a:ext uri="{FF2B5EF4-FFF2-40B4-BE49-F238E27FC236}">
                <a16:creationId xmlns:a16="http://schemas.microsoft.com/office/drawing/2014/main" id="{BE55AA8C-E052-4DD2-B24C-0F28C1C711D2}"/>
              </a:ext>
            </a:extLst>
          </p:cNvPr>
          <p:cNvSpPr txBox="1">
            <a:spLocks/>
          </p:cNvSpPr>
          <p:nvPr/>
        </p:nvSpPr>
        <p:spPr>
          <a:xfrm>
            <a:off x="30760" y="1421966"/>
            <a:ext cx="4791300" cy="3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 Regular"/>
              <a:buChar char="●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 Regular"/>
              <a:buChar char="○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 Regular"/>
              <a:buChar char="■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●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○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■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●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○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■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pPr marL="1003300" lvl="2" indent="0" fontAlgn="base">
              <a:buNone/>
            </a:pPr>
            <a:r>
              <a:rPr lang="en-US" sz="1200" b="1" dirty="0"/>
              <a:t>VPN / Terminal Server</a:t>
            </a:r>
            <a:r>
              <a:rPr lang="en-US" sz="1200" dirty="0"/>
              <a:t> – best suited for more traditional networks with a file server or an application hosted on-premise (as opposed to in the cloud).</a:t>
            </a:r>
          </a:p>
          <a:p>
            <a:pPr marL="1003300" lvl="2" indent="0" fontAlgn="base">
              <a:buNone/>
            </a:pPr>
            <a:endParaRPr lang="en-US" sz="1200" b="1" dirty="0"/>
          </a:p>
          <a:p>
            <a:pPr marL="1003300" lvl="2" indent="0" fontAlgn="base">
              <a:buNone/>
            </a:pPr>
            <a:r>
              <a:rPr lang="en-US" sz="1200" b="1" dirty="0"/>
              <a:t>LogMeIn / GoToMyPC</a:t>
            </a:r>
            <a:r>
              <a:rPr lang="en-US" sz="1200" dirty="0"/>
              <a:t> – best suited for employees accessing application requiring high performance or that have very large files – think engineers, draftsmen, graphic designers.</a:t>
            </a:r>
          </a:p>
          <a:p>
            <a:pPr marL="1003300" lvl="2" indent="0" fontAlgn="base">
              <a:buNone/>
            </a:pPr>
            <a:endParaRPr lang="en-US" sz="1200" b="1" dirty="0"/>
          </a:p>
          <a:p>
            <a:pPr marL="1003300" lvl="2" indent="0" fontAlgn="base">
              <a:buNone/>
            </a:pPr>
            <a:r>
              <a:rPr lang="en-US" sz="1200" b="1" dirty="0"/>
              <a:t>Access Cloud Apps Directly (Dropbox, OneDrive, Google Drive) </a:t>
            </a:r>
            <a:r>
              <a:rPr lang="en-US" sz="1200" dirty="0"/>
              <a:t>– most lightweight – exact same workflow in the office and out of the office.  Works best for smaller Word/Excel/PDF files.</a:t>
            </a:r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C09CDB7F-E6CE-45FF-B373-09A1B13CF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6" y="4225717"/>
            <a:ext cx="28575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5" name="Google Shape;79;p16">
            <a:extLst>
              <a:ext uri="{FF2B5EF4-FFF2-40B4-BE49-F238E27FC236}">
                <a16:creationId xmlns:a16="http://schemas.microsoft.com/office/drawing/2014/main" id="{A22FE5C4-4E10-43CB-9322-F37C86FC0534}"/>
              </a:ext>
            </a:extLst>
          </p:cNvPr>
          <p:cNvSpPr txBox="1">
            <a:spLocks/>
          </p:cNvSpPr>
          <p:nvPr/>
        </p:nvSpPr>
        <p:spPr>
          <a:xfrm>
            <a:off x="414280" y="-119487"/>
            <a:ext cx="8240796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Poppins"/>
              <a:buNone/>
              <a:defRPr sz="4800" b="1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lvl="1" fontAlgn="base"/>
            <a:r>
              <a:rPr lang="en-US" sz="2500" dirty="0"/>
              <a:t>What happens if all my team members try to remotely access the network at the same time?</a:t>
            </a:r>
          </a:p>
        </p:txBody>
      </p:sp>
      <p:sp>
        <p:nvSpPr>
          <p:cNvPr id="16" name="Google Shape;80;p16">
            <a:extLst>
              <a:ext uri="{FF2B5EF4-FFF2-40B4-BE49-F238E27FC236}">
                <a16:creationId xmlns:a16="http://schemas.microsoft.com/office/drawing/2014/main" id="{A878FC47-6DAB-4262-A9E0-E1F1ABFD2F49}"/>
              </a:ext>
            </a:extLst>
          </p:cNvPr>
          <p:cNvSpPr txBox="1">
            <a:spLocks/>
          </p:cNvSpPr>
          <p:nvPr/>
        </p:nvSpPr>
        <p:spPr>
          <a:xfrm>
            <a:off x="-64381" y="460413"/>
            <a:ext cx="4791300" cy="3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 Regular"/>
              <a:buChar char="●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Muli Regular"/>
              <a:buChar char="○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uli Regular"/>
              <a:buChar char="■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●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○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■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●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○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uli Regular"/>
              <a:buChar char="■"/>
              <a:defRPr sz="2200" b="0" i="0" u="none" strike="noStrike" cap="none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endParaRPr lang="en-US" dirty="0"/>
          </a:p>
          <a:p>
            <a:endParaRPr lang="en-US" dirty="0"/>
          </a:p>
          <a:p>
            <a:pPr marL="1003300" lvl="2" indent="0" fontAlgn="base">
              <a:buNone/>
            </a:pPr>
            <a:r>
              <a:rPr lang="en-US" sz="2000" b="1" dirty="0"/>
              <a:t>VPN</a:t>
            </a:r>
            <a:r>
              <a:rPr lang="en-US" sz="2000" dirty="0"/>
              <a:t> - License limits</a:t>
            </a:r>
          </a:p>
          <a:p>
            <a:pPr marL="1003300" lvl="2" indent="0" fontAlgn="base">
              <a:buNone/>
            </a:pPr>
            <a:endParaRPr lang="en-US" sz="2000" dirty="0"/>
          </a:p>
          <a:p>
            <a:pPr marL="1003300" lvl="2" indent="0" fontAlgn="base">
              <a:buNone/>
            </a:pPr>
            <a:r>
              <a:rPr lang="en-US" sz="2000" b="1" dirty="0"/>
              <a:t>Bandwidth</a:t>
            </a:r>
            <a:r>
              <a:rPr lang="en-US" sz="2000" dirty="0"/>
              <a:t> – can your ISP bump it up?</a:t>
            </a:r>
          </a:p>
          <a:p>
            <a:pPr marL="1003300" lvl="2" indent="0" fontAlgn="base">
              <a:buNone/>
            </a:pPr>
            <a:endParaRPr lang="en-US" sz="2000" dirty="0"/>
          </a:p>
          <a:p>
            <a:pPr marL="1003300" lvl="2" indent="0" fontAlgn="base">
              <a:buNone/>
            </a:pPr>
            <a:r>
              <a:rPr lang="en-US" sz="2000" b="1" dirty="0"/>
              <a:t>LogMeIn / GoToMyPC</a:t>
            </a:r>
            <a:r>
              <a:rPr lang="en-US" sz="2000" dirty="0"/>
              <a:t> – no problem!  Doesn’t use VPN licenses or much bandwidth</a:t>
            </a:r>
          </a:p>
        </p:txBody>
      </p:sp>
      <p:pic>
        <p:nvPicPr>
          <p:cNvPr id="17" name="Picture 16" descr="A picture containing clock&#10;&#10;Description automatically generated">
            <a:extLst>
              <a:ext uri="{FF2B5EF4-FFF2-40B4-BE49-F238E27FC236}">
                <a16:creationId xmlns:a16="http://schemas.microsoft.com/office/drawing/2014/main" id="{ECAB42E4-DE8D-40C6-A9F9-EE18FCD69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6" y="4225717"/>
            <a:ext cx="2857500" cy="8572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451669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br>
              <a:rPr lang="en-US" sz="3000" dirty="0"/>
            </a:br>
            <a:r>
              <a:rPr lang="en-US" sz="3000" dirty="0"/>
              <a:t>How will I handle incoming phone calls?</a:t>
            </a: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-95172" y="1006815"/>
            <a:ext cx="5215812" cy="276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endParaRPr lang="en-US" sz="1300" dirty="0"/>
          </a:p>
          <a:p>
            <a:pPr marL="1041400" lvl="2" indent="0" fontAlgn="base">
              <a:buNone/>
            </a:pPr>
            <a:r>
              <a:rPr lang="en-US" sz="1300" b="1" dirty="0"/>
              <a:t>Call Forwarding at the Phone Number Level</a:t>
            </a:r>
            <a:r>
              <a:rPr lang="en-US" sz="1300" dirty="0"/>
              <a:t> – at no cost, you can route all numbers that a single phone number receives to any other phone number.  It’s a crude and simple solution, but for low call volume, it will work fine.</a:t>
            </a:r>
          </a:p>
          <a:p>
            <a:pPr marL="1041400" lvl="2" indent="0" fontAlgn="base">
              <a:buNone/>
            </a:pPr>
            <a:endParaRPr lang="en-US" sz="1300" dirty="0"/>
          </a:p>
          <a:p>
            <a:pPr marL="1041400" lvl="2" indent="0" fontAlgn="base">
              <a:buNone/>
            </a:pPr>
            <a:r>
              <a:rPr lang="en-US" sz="1300" b="1" dirty="0"/>
              <a:t>Premise Phone System</a:t>
            </a:r>
            <a:r>
              <a:rPr lang="en-US" sz="1300" dirty="0"/>
              <a:t> – your phone system vendor can forward specific extensions to specific cell phones for your team members.</a:t>
            </a:r>
          </a:p>
          <a:p>
            <a:pPr marL="1041400" lvl="2" indent="0" fontAlgn="base">
              <a:buNone/>
            </a:pPr>
            <a:endParaRPr lang="en-US" sz="1300" dirty="0"/>
          </a:p>
          <a:p>
            <a:pPr marL="1041400" lvl="2" indent="0" fontAlgn="base">
              <a:buNone/>
            </a:pPr>
            <a:r>
              <a:rPr lang="en-US" sz="1300" b="1" dirty="0"/>
              <a:t>Cloud Phone System</a:t>
            </a:r>
            <a:r>
              <a:rPr lang="en-US" sz="1300" dirty="0"/>
              <a:t> – should be no problem to access it from outside of your office via PC or smartphone.</a:t>
            </a: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7" name="Picture 6" descr="A picture containing clock&#10;&#10;Description automatically generated">
            <a:extLst>
              <a:ext uri="{FF2B5EF4-FFF2-40B4-BE49-F238E27FC236}">
                <a16:creationId xmlns:a16="http://schemas.microsoft.com/office/drawing/2014/main" id="{1F0419C8-CC1D-4DC4-B4DB-49EE155CD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6" y="4225717"/>
            <a:ext cx="28575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03308"/>
      </p:ext>
    </p:extLst>
  </p:cSld>
  <p:clrMapOvr>
    <a:masterClrMapping/>
  </p:clrMapOvr>
</p:sld>
</file>

<file path=ppt/theme/theme1.xml><?xml version="1.0" encoding="utf-8"?>
<a:theme xmlns:a="http://schemas.openxmlformats.org/drawingml/2006/main" name="Gower template">
  <a:themeElements>
    <a:clrScheme name="Custom 347">
      <a:dk1>
        <a:srgbClr val="65617D"/>
      </a:dk1>
      <a:lt1>
        <a:srgbClr val="FFFFFF"/>
      </a:lt1>
      <a:dk2>
        <a:srgbClr val="A7D86D"/>
      </a:dk2>
      <a:lt2>
        <a:srgbClr val="ECEBF0"/>
      </a:lt2>
      <a:accent1>
        <a:srgbClr val="A7D86D"/>
      </a:accent1>
      <a:accent2>
        <a:srgbClr val="7CBE5F"/>
      </a:accent2>
      <a:accent3>
        <a:srgbClr val="52A551"/>
      </a:accent3>
      <a:accent4>
        <a:srgbClr val="D8D5EB"/>
      </a:accent4>
      <a:accent5>
        <a:srgbClr val="A7A4BC"/>
      </a:accent5>
      <a:accent6>
        <a:srgbClr val="65617D"/>
      </a:accent6>
      <a:hlink>
        <a:srgbClr val="65617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721</Words>
  <Application>Microsoft Office PowerPoint</Application>
  <PresentationFormat>On-screen Show (16:9)</PresentationFormat>
  <Paragraphs>89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Poppins Light</vt:lpstr>
      <vt:lpstr>Poppins</vt:lpstr>
      <vt:lpstr>Arial</vt:lpstr>
      <vt:lpstr>Muli Regular</vt:lpstr>
      <vt:lpstr>Gower template</vt:lpstr>
      <vt:lpstr>Developing A Business Continuity Plan</vt:lpstr>
      <vt:lpstr>News to Date</vt:lpstr>
      <vt:lpstr>What’s the Goal?</vt:lpstr>
      <vt:lpstr>PowerPoint Presentation</vt:lpstr>
      <vt:lpstr>Technology considerations for working remotely</vt:lpstr>
      <vt:lpstr>PowerPoint Presentation</vt:lpstr>
      <vt:lpstr> Do all team members have reliable remote access to my network?</vt:lpstr>
      <vt:lpstr>PowerPoint Presentation</vt:lpstr>
      <vt:lpstr> How will I handle incoming phone calls?</vt:lpstr>
      <vt:lpstr> How will my team collaborate and communicate while working remotely?</vt:lpstr>
      <vt:lpstr>Final thoughts and a personal note</vt:lpstr>
      <vt:lpstr> This is a marathon, not a sprint.  It’s not going to be over in a week.  Or two.</vt:lpstr>
      <vt:lpstr>  Take care of yourself and those around you: </vt:lpstr>
      <vt:lpstr>  It will end, eventually! </vt:lpstr>
      <vt:lpstr>   Facebook Group – Gwinnett / Coronavirus Community Assistance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Business Continuity Plan</dc:title>
  <dc:creator>Chris Swinson</dc:creator>
  <cp:lastModifiedBy>Chris Swinson</cp:lastModifiedBy>
  <cp:revision>6</cp:revision>
  <dcterms:modified xsi:type="dcterms:W3CDTF">2020-03-17T13:20:55Z</dcterms:modified>
</cp:coreProperties>
</file>